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43891200" cy="32918400"/>
  <p:notesSz cx="6858000" cy="9144000"/>
  <p:embeddedFontLst>
    <p:embeddedFont>
      <p:font typeface="Adobe Garamond Pro Bold" panose="020F0502020204030204" pitchFamily="34" charset="0"/>
      <p:regular r:id="rId3"/>
      <p:bold r:id="rId4"/>
      <p:italic r:id="rId5"/>
      <p:boldItalic r:id="rId6"/>
    </p:embeddedFont>
    <p:embeddedFont>
      <p:font typeface="Amaranth" panose="02000503050000020004" pitchFamily="2" charset="77"/>
      <p:regular r:id="rId7"/>
    </p:embeddedFont>
    <p:embeddedFont>
      <p:font typeface="Titillium Web" pitchFamily="2" charset="77"/>
      <p:regular r:id="rId8"/>
    </p:embeddedFont>
  </p:embeddedFontLst>
  <p:custDataLst>
    <p:tags r:id="rId9"/>
  </p:custDataLst>
  <p:defaultTextStyle>
    <a:defPPr>
      <a:defRPr lang="en-US"/>
    </a:defPPr>
    <a:lvl1pPr algn="l" rtl="0" fontAlgn="base">
      <a:spcBef>
        <a:spcPct val="0"/>
      </a:spcBef>
      <a:spcAft>
        <a:spcPct val="0"/>
      </a:spcAft>
      <a:defRPr sz="4500" kern="1200">
        <a:solidFill>
          <a:schemeClr val="tx1"/>
        </a:solidFill>
        <a:latin typeface="Arial"/>
        <a:ea typeface="+mn-ea"/>
        <a:cs typeface="+mn-cs"/>
      </a:defRPr>
    </a:lvl1pPr>
    <a:lvl2pPr marL="457200" algn="l" rtl="0" fontAlgn="base">
      <a:spcBef>
        <a:spcPct val="0"/>
      </a:spcBef>
      <a:spcAft>
        <a:spcPct val="0"/>
      </a:spcAft>
      <a:defRPr sz="4500" kern="1200">
        <a:solidFill>
          <a:schemeClr val="tx1"/>
        </a:solidFill>
        <a:latin typeface="Arial"/>
        <a:ea typeface="+mn-ea"/>
        <a:cs typeface="+mn-cs"/>
      </a:defRPr>
    </a:lvl2pPr>
    <a:lvl3pPr marL="914400" algn="l" rtl="0" fontAlgn="base">
      <a:spcBef>
        <a:spcPct val="0"/>
      </a:spcBef>
      <a:spcAft>
        <a:spcPct val="0"/>
      </a:spcAft>
      <a:defRPr sz="4500" kern="1200">
        <a:solidFill>
          <a:schemeClr val="tx1"/>
        </a:solidFill>
        <a:latin typeface="Arial"/>
        <a:ea typeface="+mn-ea"/>
        <a:cs typeface="+mn-cs"/>
      </a:defRPr>
    </a:lvl3pPr>
    <a:lvl4pPr marL="1371600" algn="l" rtl="0" fontAlgn="base">
      <a:spcBef>
        <a:spcPct val="0"/>
      </a:spcBef>
      <a:spcAft>
        <a:spcPct val="0"/>
      </a:spcAft>
      <a:defRPr sz="4500" kern="1200">
        <a:solidFill>
          <a:schemeClr val="tx1"/>
        </a:solidFill>
        <a:latin typeface="Arial"/>
        <a:ea typeface="+mn-ea"/>
        <a:cs typeface="+mn-cs"/>
      </a:defRPr>
    </a:lvl4pPr>
    <a:lvl5pPr marL="1828800" algn="l" rtl="0" fontAlgn="base">
      <a:spcBef>
        <a:spcPct val="0"/>
      </a:spcBef>
      <a:spcAft>
        <a:spcPct val="0"/>
      </a:spcAft>
      <a:defRPr sz="4500" kern="1200">
        <a:solidFill>
          <a:schemeClr val="tx1"/>
        </a:solidFill>
        <a:latin typeface="Arial"/>
        <a:ea typeface="+mn-ea"/>
        <a:cs typeface="+mn-cs"/>
      </a:defRPr>
    </a:lvl5pPr>
    <a:lvl6pPr marL="2286000" algn="l" defTabSz="914400" rtl="0" eaLnBrk="1" latinLnBrk="0" hangingPunct="1">
      <a:defRPr sz="4500" kern="1200">
        <a:solidFill>
          <a:schemeClr val="tx1"/>
        </a:solidFill>
        <a:latin typeface="Arial"/>
        <a:ea typeface="+mn-ea"/>
        <a:cs typeface="+mn-cs"/>
      </a:defRPr>
    </a:lvl6pPr>
    <a:lvl7pPr marL="2743200" algn="l" defTabSz="914400" rtl="0" eaLnBrk="1" latinLnBrk="0" hangingPunct="1">
      <a:defRPr sz="4500" kern="1200">
        <a:solidFill>
          <a:schemeClr val="tx1"/>
        </a:solidFill>
        <a:latin typeface="Arial"/>
        <a:ea typeface="+mn-ea"/>
        <a:cs typeface="+mn-cs"/>
      </a:defRPr>
    </a:lvl7pPr>
    <a:lvl8pPr marL="3200400" algn="l" defTabSz="914400" rtl="0" eaLnBrk="1" latinLnBrk="0" hangingPunct="1">
      <a:defRPr sz="4500" kern="1200">
        <a:solidFill>
          <a:schemeClr val="tx1"/>
        </a:solidFill>
        <a:latin typeface="Arial"/>
        <a:ea typeface="+mn-ea"/>
        <a:cs typeface="+mn-cs"/>
      </a:defRPr>
    </a:lvl8pPr>
    <a:lvl9pPr marL="3657600" algn="l" defTabSz="914400" rtl="0" eaLnBrk="1" latinLnBrk="0" hangingPunct="1">
      <a:defRPr sz="45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5092"/>
    <a:srgbClr val="A33B3B"/>
    <a:srgbClr val="6E4D99"/>
    <a:srgbClr val="679955"/>
    <a:srgbClr val="7F7F7F"/>
    <a:srgbClr val="8D3333"/>
    <a:srgbClr val="AC1414"/>
    <a:srgbClr val="336699"/>
    <a:srgbClr val="2A4A70"/>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varScale="1">
        <p:scale>
          <a:sx n="29" d="100"/>
          <a:sy n="29" d="100"/>
        </p:scale>
        <p:origin x="1184" y="376"/>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viewProps" Target="viewProps.xml"/><Relationship Id="rId5" Type="http://schemas.openxmlformats.org/officeDocument/2006/relationships/font" Target="fonts/font3.fntdata"/><Relationship Id="rId10" Type="http://schemas.openxmlformats.org/officeDocument/2006/relationships/presProps" Target="presProps.xml"/><Relationship Id="rId4" Type="http://schemas.openxmlformats.org/officeDocument/2006/relationships/font" Target="fonts/font2.fntdata"/><Relationship Id="rId9"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781D505-ABFC-493F-8858-9F27839AE9BB}" type="slidenum">
              <a:rPr lang="en-US"/>
              <a:pPr>
                <a:defRPr/>
              </a:pPr>
              <a:t>‹#›</a:t>
            </a:fld>
            <a:endParaRPr lang="en-US"/>
          </a:p>
        </p:txBody>
      </p:sp>
    </p:spTree>
    <p:extLst>
      <p:ext uri="{BB962C8B-B14F-4D97-AF65-F5344CB8AC3E}">
        <p14:creationId xmlns:p14="http://schemas.microsoft.com/office/powerpoint/2010/main" val="3829123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20C972F-CE89-4882-8841-5E4EC1866666}" type="slidenum">
              <a:rPr lang="en-US"/>
              <a:pPr>
                <a:defRPr/>
              </a:pPr>
              <a:t>‹#›</a:t>
            </a:fld>
            <a:endParaRPr lang="en-US"/>
          </a:p>
        </p:txBody>
      </p:sp>
    </p:spTree>
    <p:extLst>
      <p:ext uri="{BB962C8B-B14F-4D97-AF65-F5344CB8AC3E}">
        <p14:creationId xmlns:p14="http://schemas.microsoft.com/office/powerpoint/2010/main" val="4108771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7478B96-C558-46F3-BF4C-CB626F7BF55F}" type="slidenum">
              <a:rPr lang="en-US"/>
              <a:pPr>
                <a:defRPr/>
              </a:pPr>
              <a:t>‹#›</a:t>
            </a:fld>
            <a:endParaRPr lang="en-US"/>
          </a:p>
        </p:txBody>
      </p:sp>
    </p:spTree>
    <p:extLst>
      <p:ext uri="{BB962C8B-B14F-4D97-AF65-F5344CB8AC3E}">
        <p14:creationId xmlns:p14="http://schemas.microsoft.com/office/powerpoint/2010/main" val="30961794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CFDBA80-68C6-4586-92A4-5A3F769223A5}" type="slidenum">
              <a:rPr lang="en-US"/>
              <a:pPr>
                <a:defRPr/>
              </a:pPr>
              <a:t>‹#›</a:t>
            </a:fld>
            <a:endParaRPr lang="en-US"/>
          </a:p>
        </p:txBody>
      </p:sp>
    </p:spTree>
    <p:extLst>
      <p:ext uri="{BB962C8B-B14F-4D97-AF65-F5344CB8AC3E}">
        <p14:creationId xmlns:p14="http://schemas.microsoft.com/office/powerpoint/2010/main" val="6046106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317CCD47-6DB2-4B8A-910F-EAB6C458696E}" type="slidenum">
              <a:rPr lang="en-US"/>
              <a:pPr>
                <a:defRPr/>
              </a:pPr>
              <a:t>‹#›</a:t>
            </a:fld>
            <a:endParaRPr lang="en-US"/>
          </a:p>
        </p:txBody>
      </p:sp>
    </p:spTree>
    <p:extLst>
      <p:ext uri="{BB962C8B-B14F-4D97-AF65-F5344CB8AC3E}">
        <p14:creationId xmlns:p14="http://schemas.microsoft.com/office/powerpoint/2010/main" val="134751605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7618C69-F50A-4456-BD00-30C7E9780917}" type="slidenum">
              <a:rPr lang="en-US"/>
              <a:pPr>
                <a:defRPr/>
              </a:pPr>
              <a:t>‹#›</a:t>
            </a:fld>
            <a:endParaRPr lang="en-US"/>
          </a:p>
        </p:txBody>
      </p:sp>
    </p:spTree>
    <p:extLst>
      <p:ext uri="{BB962C8B-B14F-4D97-AF65-F5344CB8AC3E}">
        <p14:creationId xmlns:p14="http://schemas.microsoft.com/office/powerpoint/2010/main" val="3979890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1BE4E77-EB76-40B2-97CB-56BAD62ADA5F}" type="slidenum">
              <a:rPr lang="en-US"/>
              <a:pPr>
                <a:defRPr/>
              </a:pPr>
              <a:t>‹#›</a:t>
            </a:fld>
            <a:endParaRPr lang="en-US"/>
          </a:p>
        </p:txBody>
      </p:sp>
    </p:spTree>
    <p:extLst>
      <p:ext uri="{BB962C8B-B14F-4D97-AF65-F5344CB8AC3E}">
        <p14:creationId xmlns:p14="http://schemas.microsoft.com/office/powerpoint/2010/main" val="29408890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AFD85181-2ED8-4C66-A6CF-204895276074}" type="slidenum">
              <a:rPr lang="en-US"/>
              <a:pPr>
                <a:defRPr/>
              </a:pPr>
              <a:t>‹#›</a:t>
            </a:fld>
            <a:endParaRPr lang="en-US"/>
          </a:p>
        </p:txBody>
      </p:sp>
    </p:spTree>
    <p:extLst>
      <p:ext uri="{BB962C8B-B14F-4D97-AF65-F5344CB8AC3E}">
        <p14:creationId xmlns:p14="http://schemas.microsoft.com/office/powerpoint/2010/main" val="8624474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D4797FD-DFC2-4481-9B76-E30C0158C422}" type="slidenum">
              <a:rPr lang="en-US"/>
              <a:pPr>
                <a:defRPr/>
              </a:pPr>
              <a:t>‹#›</a:t>
            </a:fld>
            <a:endParaRPr lang="en-US"/>
          </a:p>
        </p:txBody>
      </p:sp>
    </p:spTree>
    <p:extLst>
      <p:ext uri="{BB962C8B-B14F-4D97-AF65-F5344CB8AC3E}">
        <p14:creationId xmlns:p14="http://schemas.microsoft.com/office/powerpoint/2010/main" val="29033950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222DDFC5-19EE-4BC8-86F5-BE1753B3A49A}" type="slidenum">
              <a:rPr lang="en-US"/>
              <a:pPr>
                <a:defRPr/>
              </a:pPr>
              <a:t>‹#›</a:t>
            </a:fld>
            <a:endParaRPr lang="en-US"/>
          </a:p>
        </p:txBody>
      </p:sp>
    </p:spTree>
    <p:extLst>
      <p:ext uri="{BB962C8B-B14F-4D97-AF65-F5344CB8AC3E}">
        <p14:creationId xmlns:p14="http://schemas.microsoft.com/office/powerpoint/2010/main" val="21764967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A9B3B4E7-A2BC-4B2C-8917-8370A599FB41}" type="slidenum">
              <a:rPr lang="en-US"/>
              <a:pPr>
                <a:defRPr/>
              </a:pPr>
              <a:t>‹#›</a:t>
            </a:fld>
            <a:endParaRPr lang="en-US"/>
          </a:p>
        </p:txBody>
      </p:sp>
    </p:spTree>
    <p:extLst>
      <p:ext uri="{BB962C8B-B14F-4D97-AF65-F5344CB8AC3E}">
        <p14:creationId xmlns:p14="http://schemas.microsoft.com/office/powerpoint/2010/main" val="38834060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defTabSz="4703763">
              <a:defRPr sz="73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ctr" defTabSz="4703763">
              <a:defRPr sz="73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r" defTabSz="4703763">
              <a:defRPr sz="7300" smtClean="0">
                <a:latin typeface="Arial" pitchFamily="34" charset="0"/>
              </a:defRPr>
            </a:lvl1pPr>
          </a:lstStyle>
          <a:p>
            <a:pPr>
              <a:defRPr/>
            </a:pPr>
            <a:fld id="{16CEF5F2-27D4-42FE-9AE6-E7F0659E0BA5}"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debatingdenim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800">
          <a:solidFill>
            <a:schemeClr val="tx2"/>
          </a:solidFill>
          <a:latin typeface="+mj-lt"/>
          <a:ea typeface="+mj-ea"/>
          <a:cs typeface="+mj-cs"/>
        </a:defRPr>
      </a:lvl1pPr>
      <a:lvl2pPr algn="ctr" defTabSz="4703763" rtl="0" eaLnBrk="0" fontAlgn="base" hangingPunct="0">
        <a:spcBef>
          <a:spcPct val="0"/>
        </a:spcBef>
        <a:spcAft>
          <a:spcPct val="0"/>
        </a:spcAft>
        <a:defRPr sz="22800">
          <a:solidFill>
            <a:schemeClr val="tx2"/>
          </a:solidFill>
          <a:latin typeface="Arial" pitchFamily="34" charset="0"/>
        </a:defRPr>
      </a:lvl2pPr>
      <a:lvl3pPr algn="ctr" defTabSz="4703763" rtl="0" eaLnBrk="0" fontAlgn="base" hangingPunct="0">
        <a:spcBef>
          <a:spcPct val="0"/>
        </a:spcBef>
        <a:spcAft>
          <a:spcPct val="0"/>
        </a:spcAft>
        <a:defRPr sz="22800">
          <a:solidFill>
            <a:schemeClr val="tx2"/>
          </a:solidFill>
          <a:latin typeface="Arial" pitchFamily="34" charset="0"/>
        </a:defRPr>
      </a:lvl3pPr>
      <a:lvl4pPr algn="ctr" defTabSz="4703763" rtl="0" eaLnBrk="0" fontAlgn="base" hangingPunct="0">
        <a:spcBef>
          <a:spcPct val="0"/>
        </a:spcBef>
        <a:spcAft>
          <a:spcPct val="0"/>
        </a:spcAft>
        <a:defRPr sz="22800">
          <a:solidFill>
            <a:schemeClr val="tx2"/>
          </a:solidFill>
          <a:latin typeface="Arial" pitchFamily="34" charset="0"/>
        </a:defRPr>
      </a:lvl4pPr>
      <a:lvl5pPr algn="ctr" defTabSz="4703763" rtl="0" eaLnBrk="0" fontAlgn="base" hangingPunct="0">
        <a:spcBef>
          <a:spcPct val="0"/>
        </a:spcBef>
        <a:spcAft>
          <a:spcPct val="0"/>
        </a:spcAft>
        <a:defRPr sz="22800">
          <a:solidFill>
            <a:schemeClr val="tx2"/>
          </a:solidFill>
          <a:latin typeface="Arial" pitchFamily="34" charset="0"/>
        </a:defRPr>
      </a:lvl5pPr>
      <a:lvl6pPr marL="457200" algn="ctr" defTabSz="4703763" rtl="0" fontAlgn="base">
        <a:spcBef>
          <a:spcPct val="0"/>
        </a:spcBef>
        <a:spcAft>
          <a:spcPct val="0"/>
        </a:spcAft>
        <a:defRPr sz="22800">
          <a:solidFill>
            <a:schemeClr val="tx2"/>
          </a:solidFill>
          <a:latin typeface="Arial" pitchFamily="34" charset="0"/>
        </a:defRPr>
      </a:lvl6pPr>
      <a:lvl7pPr marL="914400" algn="ctr" defTabSz="4703763" rtl="0" fontAlgn="base">
        <a:spcBef>
          <a:spcPct val="0"/>
        </a:spcBef>
        <a:spcAft>
          <a:spcPct val="0"/>
        </a:spcAft>
        <a:defRPr sz="22800">
          <a:solidFill>
            <a:schemeClr val="tx2"/>
          </a:solidFill>
          <a:latin typeface="Arial" pitchFamily="34" charset="0"/>
        </a:defRPr>
      </a:lvl7pPr>
      <a:lvl8pPr marL="1371600" algn="ctr" defTabSz="4703763" rtl="0" fontAlgn="base">
        <a:spcBef>
          <a:spcPct val="0"/>
        </a:spcBef>
        <a:spcAft>
          <a:spcPct val="0"/>
        </a:spcAft>
        <a:defRPr sz="22800">
          <a:solidFill>
            <a:schemeClr val="tx2"/>
          </a:solidFill>
          <a:latin typeface="Arial" pitchFamily="34" charset="0"/>
        </a:defRPr>
      </a:lvl8pPr>
      <a:lvl9pPr marL="1828800" algn="ctr" defTabSz="4703763" rtl="0" fontAlgn="base">
        <a:spcBef>
          <a:spcPct val="0"/>
        </a:spcBef>
        <a:spcAft>
          <a:spcPct val="0"/>
        </a:spcAft>
        <a:defRPr sz="22800">
          <a:solidFill>
            <a:schemeClr val="tx2"/>
          </a:solidFill>
          <a:latin typeface="Arial" pitchFamily="34" charset="0"/>
        </a:defRPr>
      </a:lvl9pPr>
    </p:titleStyle>
    <p:bodyStyle>
      <a:defPPr>
        <a:defRPr kern="1200" smtId="4294967295"/>
      </a:defPPr>
      <a:lvl1pPr marL="1766888" indent="-1766888" algn="l" defTabSz="4703763" rtl="0" eaLnBrk="0" fontAlgn="base" hangingPunct="0">
        <a:spcBef>
          <a:spcPct val="20000"/>
        </a:spcBef>
        <a:spcAft>
          <a:spcPct val="0"/>
        </a:spcAft>
        <a:buChar char="•"/>
        <a:defRPr sz="164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400">
          <a:solidFill>
            <a:schemeClr val="tx1"/>
          </a:solidFill>
          <a:latin typeface="+mn-lt"/>
        </a:defRPr>
      </a:lvl4pPr>
      <a:lvl5pPr marL="10580688" indent="-1176338" algn="l" defTabSz="4703763" rtl="0" eaLnBrk="0" fontAlgn="base" hangingPunct="0">
        <a:spcBef>
          <a:spcPct val="20000"/>
        </a:spcBef>
        <a:spcAft>
          <a:spcPct val="0"/>
        </a:spcAft>
        <a:buChar char="»"/>
        <a:defRPr sz="10400">
          <a:solidFill>
            <a:schemeClr val="tx1"/>
          </a:solidFill>
          <a:latin typeface="+mn-lt"/>
        </a:defRPr>
      </a:lvl5pPr>
      <a:lvl6pPr marL="11037888" indent="-1176338" algn="l" defTabSz="4703763" rtl="0" fontAlgn="base">
        <a:spcBef>
          <a:spcPct val="20000"/>
        </a:spcBef>
        <a:spcAft>
          <a:spcPct val="0"/>
        </a:spcAft>
        <a:buChar char="»"/>
        <a:defRPr sz="10400">
          <a:solidFill>
            <a:schemeClr val="tx1"/>
          </a:solidFill>
          <a:latin typeface="+mn-lt"/>
        </a:defRPr>
      </a:lvl6pPr>
      <a:lvl7pPr marL="11495088" indent="-1176338" algn="l" defTabSz="4703763" rtl="0" fontAlgn="base">
        <a:spcBef>
          <a:spcPct val="20000"/>
        </a:spcBef>
        <a:spcAft>
          <a:spcPct val="0"/>
        </a:spcAft>
        <a:buChar char="»"/>
        <a:defRPr sz="10400">
          <a:solidFill>
            <a:schemeClr val="tx1"/>
          </a:solidFill>
          <a:latin typeface="+mn-lt"/>
        </a:defRPr>
      </a:lvl7pPr>
      <a:lvl8pPr marL="11952288" indent="-1176338" algn="l" defTabSz="4703763" rtl="0" fontAlgn="base">
        <a:spcBef>
          <a:spcPct val="20000"/>
        </a:spcBef>
        <a:spcAft>
          <a:spcPct val="0"/>
        </a:spcAft>
        <a:buChar char="»"/>
        <a:defRPr sz="10400">
          <a:solidFill>
            <a:schemeClr val="tx1"/>
          </a:solidFill>
          <a:latin typeface="+mn-lt"/>
        </a:defRPr>
      </a:lvl8pPr>
      <a:lvl9pPr marL="12409488" indent="-1176338"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tiff"/><Relationship Id="rId11" Type="http://schemas.openxmlformats.org/officeDocument/2006/relationships/image" Target="../media/image12.png"/><Relationship Id="rId5" Type="http://schemas.openxmlformats.org/officeDocument/2006/relationships/image" Target="../media/image6.tiff"/><Relationship Id="rId10" Type="http://schemas.openxmlformats.org/officeDocument/2006/relationships/image" Target="../media/image11.png"/><Relationship Id="rId4" Type="http://schemas.openxmlformats.org/officeDocument/2006/relationships/image" Target="../media/image5.tiff"/><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ext Placeholder 5">
            <a:extLst>
              <a:ext uri="{FF2B5EF4-FFF2-40B4-BE49-F238E27FC236}">
                <a16:creationId xmlns:a16="http://schemas.microsoft.com/office/drawing/2014/main" id="{4264D35B-B8F4-4A85-9FEE-EA091C5FF1BF}"/>
              </a:ext>
            </a:extLst>
          </p:cNvPr>
          <p:cNvSpPr txBox="1"/>
          <p:nvPr/>
        </p:nvSpPr>
        <p:spPr>
          <a:xfrm>
            <a:off x="3128879" y="27419"/>
            <a:ext cx="41448121" cy="408533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ts val="500"/>
              </a:spcBef>
              <a:defRPr/>
            </a:pPr>
            <a:r>
              <a:rPr lang="en-US" sz="7500" dirty="0">
                <a:solidFill>
                  <a:schemeClr val="tx1"/>
                </a:solidFill>
                <a:latin typeface="Amaranth" panose="02000503050000020004" pitchFamily="2" charset="0"/>
              </a:rPr>
              <a:t>Machine Learning-Based Falling Rate Prediction </a:t>
            </a:r>
          </a:p>
          <a:p>
            <a:pPr algn="ctr" defTabSz="3761086">
              <a:spcBef>
                <a:spcPts val="500"/>
              </a:spcBef>
              <a:defRPr/>
            </a:pPr>
            <a:r>
              <a:rPr lang="en-US" sz="7500" dirty="0">
                <a:solidFill>
                  <a:schemeClr val="tx1"/>
                </a:solidFill>
                <a:latin typeface="Amaranth" panose="02000503050000020004" pitchFamily="2" charset="0"/>
              </a:rPr>
              <a:t>Model in Aging Cancer Patients</a:t>
            </a:r>
          </a:p>
          <a:p>
            <a:pPr algn="ctr" defTabSz="3761086">
              <a:spcBef>
                <a:spcPct val="20000"/>
              </a:spcBef>
              <a:defRPr/>
            </a:pPr>
            <a:r>
              <a:rPr lang="en-US" sz="3600" dirty="0" err="1">
                <a:solidFill>
                  <a:schemeClr val="tx1"/>
                </a:solidFill>
                <a:latin typeface="Amaranth" panose="02000503050000020004" pitchFamily="2" charset="0"/>
              </a:rPr>
              <a:t>Boyu</a:t>
            </a:r>
            <a:r>
              <a:rPr lang="en-US" sz="3600" dirty="0">
                <a:solidFill>
                  <a:schemeClr val="tx1"/>
                </a:solidFill>
                <a:latin typeface="Amaranth" panose="02000503050000020004" pitchFamily="2" charset="0"/>
              </a:rPr>
              <a:t> Liu</a:t>
            </a:r>
            <a:r>
              <a:rPr lang="en-US" sz="3600" baseline="30000" dirty="0">
                <a:solidFill>
                  <a:schemeClr val="tx1"/>
                </a:solidFill>
                <a:latin typeface="Amaranth" panose="02000503050000020004" pitchFamily="2" charset="0"/>
              </a:rPr>
              <a:t>1</a:t>
            </a:r>
            <a:r>
              <a:rPr lang="en-US" sz="3600" dirty="0">
                <a:solidFill>
                  <a:schemeClr val="tx1"/>
                </a:solidFill>
                <a:latin typeface="Amaranth" panose="02000503050000020004" pitchFamily="2" charset="0"/>
              </a:rPr>
              <a:t>, </a:t>
            </a:r>
            <a:r>
              <a:rPr lang="en-US" sz="3600" dirty="0" err="1">
                <a:solidFill>
                  <a:schemeClr val="tx1"/>
                </a:solidFill>
                <a:latin typeface="Amaranth" panose="02000503050000020004" pitchFamily="2" charset="0"/>
              </a:rPr>
              <a:t>Sixu</a:t>
            </a:r>
            <a:r>
              <a:rPr lang="en-US" sz="3600" dirty="0">
                <a:solidFill>
                  <a:schemeClr val="tx1"/>
                </a:solidFill>
                <a:latin typeface="Amaranth" panose="02000503050000020004" pitchFamily="2" charset="0"/>
              </a:rPr>
              <a:t> Meng</a:t>
            </a:r>
            <a:r>
              <a:rPr lang="en-US" sz="3600" baseline="30000" dirty="0">
                <a:solidFill>
                  <a:schemeClr val="tx1"/>
                </a:solidFill>
                <a:latin typeface="Amaranth" panose="02000503050000020004" pitchFamily="2" charset="0"/>
              </a:rPr>
              <a:t>1</a:t>
            </a:r>
            <a:r>
              <a:rPr lang="en-US" sz="3600" dirty="0">
                <a:solidFill>
                  <a:schemeClr val="tx1"/>
                </a:solidFill>
                <a:latin typeface="Amaranth" panose="02000503050000020004" pitchFamily="2" charset="0"/>
              </a:rPr>
              <a:t>, Junchao Shen</a:t>
            </a:r>
            <a:r>
              <a:rPr lang="en-US" sz="3600" baseline="30000" dirty="0">
                <a:solidFill>
                  <a:schemeClr val="tx1"/>
                </a:solidFill>
                <a:latin typeface="Amaranth" panose="02000503050000020004" pitchFamily="2" charset="0"/>
              </a:rPr>
              <a:t>1</a:t>
            </a:r>
            <a:r>
              <a:rPr lang="en-US" sz="3600" dirty="0">
                <a:solidFill>
                  <a:schemeClr val="tx1"/>
                </a:solidFill>
                <a:latin typeface="Amaranth" panose="02000503050000020004" pitchFamily="2" charset="0"/>
              </a:rPr>
              <a:t>, </a:t>
            </a:r>
            <a:r>
              <a:rPr lang="en-US" sz="3600" dirty="0" err="1">
                <a:solidFill>
                  <a:schemeClr val="tx1"/>
                </a:solidFill>
                <a:latin typeface="Amaranth" panose="02000503050000020004" pitchFamily="2" charset="0"/>
              </a:rPr>
              <a:t>Zhikang</a:t>
            </a:r>
            <a:r>
              <a:rPr lang="en-US" sz="3600" dirty="0">
                <a:solidFill>
                  <a:schemeClr val="tx1"/>
                </a:solidFill>
                <a:latin typeface="Amaranth" panose="02000503050000020004" pitchFamily="2" charset="0"/>
              </a:rPr>
              <a:t> Jiang</a:t>
            </a:r>
            <a:r>
              <a:rPr lang="en-US" sz="3600" baseline="30000" dirty="0">
                <a:solidFill>
                  <a:schemeClr val="tx1"/>
                </a:solidFill>
                <a:latin typeface="Amaranth" panose="02000503050000020004" pitchFamily="2" charset="0"/>
              </a:rPr>
              <a:t>1</a:t>
            </a:r>
            <a:endParaRPr lang="en-US" sz="3600" dirty="0">
              <a:solidFill>
                <a:schemeClr val="tx1"/>
              </a:solidFill>
              <a:latin typeface="Amaranth" panose="02000503050000020004" pitchFamily="2" charset="0"/>
            </a:endParaRPr>
          </a:p>
          <a:p>
            <a:pPr algn="ctr" defTabSz="3761086">
              <a:spcBef>
                <a:spcPct val="20000"/>
              </a:spcBef>
              <a:defRPr/>
            </a:pPr>
            <a:r>
              <a:rPr lang="en-US" sz="3600" b="1" dirty="0">
                <a:solidFill>
                  <a:schemeClr val="tx1"/>
                </a:solidFill>
                <a:latin typeface="Amaranth" panose="02000503050000020004" pitchFamily="2" charset="0"/>
              </a:rPr>
              <a:t>Sponsor</a:t>
            </a:r>
            <a:r>
              <a:rPr lang="en-US" sz="3600" dirty="0">
                <a:solidFill>
                  <a:schemeClr val="tx1"/>
                </a:solidFill>
                <a:latin typeface="Amaranth" panose="02000503050000020004" pitchFamily="2" charset="0"/>
              </a:rPr>
              <a:t>: Erika Ramsdale</a:t>
            </a:r>
            <a:r>
              <a:rPr lang="en-US" sz="3600" baseline="30000" dirty="0">
                <a:solidFill>
                  <a:schemeClr val="tx1"/>
                </a:solidFill>
                <a:latin typeface="Amaranth" panose="02000503050000020004" pitchFamily="2" charset="0"/>
              </a:rPr>
              <a:t>2</a:t>
            </a:r>
            <a:r>
              <a:rPr lang="en-US" sz="3600" dirty="0">
                <a:solidFill>
                  <a:schemeClr val="tx1"/>
                </a:solidFill>
                <a:latin typeface="Amaranth" panose="02000503050000020004" pitchFamily="2" charset="0"/>
              </a:rPr>
              <a:t>, M.D., Mostafa Mohamed</a:t>
            </a:r>
            <a:r>
              <a:rPr lang="en-US" sz="3600" baseline="30000" dirty="0">
                <a:solidFill>
                  <a:schemeClr val="tx1"/>
                </a:solidFill>
                <a:latin typeface="Amaranth" panose="02000503050000020004" pitchFamily="2" charset="0"/>
              </a:rPr>
              <a:t>2</a:t>
            </a:r>
            <a:r>
              <a:rPr lang="en-US" sz="3600" dirty="0">
                <a:solidFill>
                  <a:schemeClr val="tx1"/>
                </a:solidFill>
                <a:latin typeface="Amaranth" panose="02000503050000020004" pitchFamily="2" charset="0"/>
              </a:rPr>
              <a:t>, M.D., M.Sc. </a:t>
            </a:r>
            <a:r>
              <a:rPr lang="en-US" sz="3600" b="1" dirty="0">
                <a:solidFill>
                  <a:schemeClr val="tx1"/>
                </a:solidFill>
                <a:latin typeface="Amaranth" panose="02000503050000020004" pitchFamily="2" charset="0"/>
              </a:rPr>
              <a:t>Instructor</a:t>
            </a:r>
            <a:r>
              <a:rPr lang="en-US" sz="3600" dirty="0">
                <a:solidFill>
                  <a:schemeClr val="tx1"/>
                </a:solidFill>
                <a:latin typeface="Amaranth" panose="02000503050000020004" pitchFamily="2" charset="0"/>
              </a:rPr>
              <a:t>: Ajay Anand</a:t>
            </a:r>
            <a:r>
              <a:rPr lang="en-US" sz="3600" baseline="30000" dirty="0">
                <a:solidFill>
                  <a:schemeClr val="tx1"/>
                </a:solidFill>
                <a:latin typeface="Amaranth" panose="02000503050000020004" pitchFamily="2" charset="0"/>
              </a:rPr>
              <a:t>1</a:t>
            </a:r>
            <a:r>
              <a:rPr lang="en-US" sz="3600" dirty="0">
                <a:solidFill>
                  <a:schemeClr val="tx1"/>
                </a:solidFill>
                <a:latin typeface="Amaranth" panose="02000503050000020004" pitchFamily="2" charset="0"/>
              </a:rPr>
              <a:t>, Ph.D. </a:t>
            </a:r>
            <a:r>
              <a:rPr lang="en-US" sz="3600" dirty="0" err="1">
                <a:solidFill>
                  <a:schemeClr val="tx1"/>
                </a:solidFill>
                <a:latin typeface="Amaranth" panose="02000503050000020004" pitchFamily="2" charset="0"/>
              </a:rPr>
              <a:t>Xingyu</a:t>
            </a:r>
            <a:r>
              <a:rPr lang="en-US" sz="3600" dirty="0">
                <a:solidFill>
                  <a:schemeClr val="tx1"/>
                </a:solidFill>
                <a:latin typeface="Amaranth" panose="02000503050000020004" pitchFamily="2" charset="0"/>
              </a:rPr>
              <a:t> Wang</a:t>
            </a:r>
            <a:r>
              <a:rPr lang="en-US" sz="3600" baseline="30000" dirty="0">
                <a:solidFill>
                  <a:schemeClr val="tx1"/>
                </a:solidFill>
                <a:latin typeface="Amaranth" panose="02000503050000020004" pitchFamily="2" charset="0"/>
              </a:rPr>
              <a:t>1</a:t>
            </a:r>
            <a:r>
              <a:rPr lang="en-US" sz="3600" dirty="0">
                <a:solidFill>
                  <a:schemeClr val="tx1"/>
                </a:solidFill>
                <a:latin typeface="Amaranth" panose="02000503050000020004" pitchFamily="2" charset="0"/>
              </a:rPr>
              <a:t> (TA)</a:t>
            </a:r>
          </a:p>
          <a:p>
            <a:pPr marL="742950" indent="-742950" algn="ctr" defTabSz="3761086">
              <a:spcBef>
                <a:spcPct val="20000"/>
              </a:spcBef>
              <a:buAutoNum type="arabicPeriod"/>
              <a:defRPr/>
            </a:pPr>
            <a:r>
              <a:rPr lang="en-US" sz="3200" dirty="0" err="1">
                <a:solidFill>
                  <a:schemeClr val="tx1"/>
                </a:solidFill>
                <a:latin typeface="Amaranth" panose="02000503050000020004" pitchFamily="2" charset="0"/>
              </a:rPr>
              <a:t>Goergen</a:t>
            </a:r>
            <a:r>
              <a:rPr lang="en-US" sz="3200" dirty="0">
                <a:solidFill>
                  <a:schemeClr val="tx1"/>
                </a:solidFill>
                <a:latin typeface="Amaranth" panose="02000503050000020004" pitchFamily="2" charset="0"/>
              </a:rPr>
              <a:t> Institute of Data Science, University of Rochester</a:t>
            </a:r>
          </a:p>
          <a:p>
            <a:pPr marL="742950" indent="-742950" algn="ctr" defTabSz="3761086">
              <a:spcBef>
                <a:spcPct val="20000"/>
              </a:spcBef>
              <a:buAutoNum type="arabicPeriod"/>
              <a:defRPr/>
            </a:pPr>
            <a:r>
              <a:rPr lang="en-US" sz="3200" dirty="0">
                <a:solidFill>
                  <a:schemeClr val="tx1"/>
                </a:solidFill>
                <a:latin typeface="Amaranth" panose="02000503050000020004" pitchFamily="2" charset="0"/>
              </a:rPr>
              <a:t>Department of Medicine/Oncology/</a:t>
            </a:r>
            <a:r>
              <a:rPr lang="en-US" sz="3200" dirty="0" err="1">
                <a:solidFill>
                  <a:schemeClr val="tx1"/>
                </a:solidFill>
                <a:latin typeface="Amaranth" panose="02000503050000020004" pitchFamily="2" charset="0"/>
              </a:rPr>
              <a:t>Hemotology</a:t>
            </a:r>
            <a:r>
              <a:rPr lang="en-US" sz="3200" dirty="0">
                <a:solidFill>
                  <a:schemeClr val="tx1"/>
                </a:solidFill>
                <a:latin typeface="Amaranth" panose="02000503050000020004" pitchFamily="2" charset="0"/>
              </a:rPr>
              <a:t>, University of Rochester Medical Center</a:t>
            </a:r>
          </a:p>
          <a:p>
            <a:pPr algn="ctr" defTabSz="3761086">
              <a:spcBef>
                <a:spcPct val="20000"/>
              </a:spcBef>
              <a:defRPr/>
            </a:pPr>
            <a:endParaRPr lang="en-US" sz="3600" dirty="0">
              <a:solidFill>
                <a:schemeClr val="tx1"/>
              </a:solidFill>
              <a:latin typeface="Amaranth" panose="02000503050000020004" pitchFamily="2" charset="0"/>
            </a:endParaRPr>
          </a:p>
        </p:txBody>
      </p:sp>
      <p:pic>
        <p:nvPicPr>
          <p:cNvPr id="1026" name="Picture 2" descr="https://lh5.googleusercontent.com/dwQFDLyF0gVojob5c5zlPcieQxakzBkFls_Wvyh6LF_EacHekrHzshYd4rNYK2kNfVRvrZJV9o-YkpHZik6qLm9EcBWLRlTY-6e1JHIQMWyizOvqxpJ-xBTcklomS86l8ohwjzJJZfA">
            <a:extLst>
              <a:ext uri="{FF2B5EF4-FFF2-40B4-BE49-F238E27FC236}">
                <a16:creationId xmlns:a16="http://schemas.microsoft.com/office/drawing/2014/main" id="{ED9B3889-0A73-7F42-82D0-F2DC1552B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6846" y="13903017"/>
            <a:ext cx="9875305" cy="952920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9">
            <a:extLst>
              <a:ext uri="{FF2B5EF4-FFF2-40B4-BE49-F238E27FC236}">
                <a16:creationId xmlns:a16="http://schemas.microsoft.com/office/drawing/2014/main" id="{B259D497-80B4-4EAC-8538-8496595AAFC2}"/>
              </a:ext>
            </a:extLst>
          </p:cNvPr>
          <p:cNvSpPr txBox="1">
            <a:spLocks noChangeArrowheads="1"/>
          </p:cNvSpPr>
          <p:nvPr/>
        </p:nvSpPr>
        <p:spPr bwMode="auto">
          <a:xfrm>
            <a:off x="514781" y="6578501"/>
            <a:ext cx="11451612" cy="1347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b="1" dirty="0"/>
              <a:t>Background: </a:t>
            </a:r>
            <a:r>
              <a:rPr lang="en-US" sz="3600" dirty="0"/>
              <a:t>Falls are common, under-recognized events in the lives of older cancer adults, and are the leading cause of traumatic mortality in this patient group. [1] Almost one in three older adults fall each year,[2] and about 10% of these falls result in injuries, [3] including, fractures, traumatic brain injuries, internal bleeding and so on; Besides, falls are normally related to fear of falling, compromised physical performance, declined cognitive function. Therefore, we want to build a model that successfully predict the falling among the aging cancer population for both better diagnosis and prognosis.</a:t>
            </a:r>
          </a:p>
          <a:p>
            <a:pPr algn="just">
              <a:lnSpc>
                <a:spcPct val="110000"/>
              </a:lnSpc>
            </a:pPr>
            <a:r>
              <a:rPr lang="en-US" sz="3600" b="1" dirty="0"/>
              <a:t>Method: </a:t>
            </a:r>
            <a:r>
              <a:rPr lang="en-US" sz="3600" dirty="0"/>
              <a:t>Major clinical features related to the falls, including IADL, SBBS, </a:t>
            </a:r>
            <a:r>
              <a:rPr lang="en-US" sz="3600" dirty="0" err="1"/>
              <a:t>MiniCog</a:t>
            </a:r>
            <a:r>
              <a:rPr lang="en-US" sz="3600" dirty="0"/>
              <a:t>, GDS were used to predict the falling in the cancer aging population. Machine learning algorithms like the random forest, logistic regression, neural network are used to train the model.</a:t>
            </a:r>
          </a:p>
          <a:p>
            <a:pPr algn="just">
              <a:lnSpc>
                <a:spcPct val="110000"/>
              </a:lnSpc>
            </a:pPr>
            <a:r>
              <a:rPr lang="en-US" sz="3600" b="1" dirty="0"/>
              <a:t>Result: </a:t>
            </a:r>
            <a:r>
              <a:rPr lang="en-US" sz="3600" dirty="0"/>
              <a:t>Based on 755 Individuals recruited from the clinical trials, our model successfully validated the falling patients with a precision rate of 76% and patients not falling with a precision rate of 84%. </a:t>
            </a:r>
            <a:endParaRPr lang="en-US" sz="3600" dirty="0">
              <a:latin typeface="Titillium Web" panose="00000500000000000000" pitchFamily="2" charset="0"/>
              <a:cs typeface="Arial" pitchFamily="34" charset="0"/>
            </a:endParaRPr>
          </a:p>
        </p:txBody>
      </p:sp>
      <p:sp>
        <p:nvSpPr>
          <p:cNvPr id="27" name="TextBox 19">
            <a:extLst>
              <a:ext uri="{FF2B5EF4-FFF2-40B4-BE49-F238E27FC236}">
                <a16:creationId xmlns:a16="http://schemas.microsoft.com/office/drawing/2014/main" id="{D1DF76C2-CA55-4287-8208-00375EA04995}"/>
              </a:ext>
            </a:extLst>
          </p:cNvPr>
          <p:cNvSpPr txBox="1">
            <a:spLocks noChangeArrowheads="1"/>
          </p:cNvSpPr>
          <p:nvPr/>
        </p:nvSpPr>
        <p:spPr bwMode="auto">
          <a:xfrm>
            <a:off x="1071479" y="20899299"/>
            <a:ext cx="9601200" cy="48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Titillium Web" panose="00000500000000000000" pitchFamily="2" charset="0"/>
                <a:cs typeface="Arial" pitchFamily="34" charset="0"/>
              </a:rPr>
              <a:t>.</a:t>
            </a:r>
          </a:p>
        </p:txBody>
      </p:sp>
      <p:pic>
        <p:nvPicPr>
          <p:cNvPr id="11" name="Picture 10">
            <a:extLst>
              <a:ext uri="{FF2B5EF4-FFF2-40B4-BE49-F238E27FC236}">
                <a16:creationId xmlns:a16="http://schemas.microsoft.com/office/drawing/2014/main" id="{14171A9F-9366-604F-9037-01B2954DCEBF}"/>
              </a:ext>
            </a:extLst>
          </p:cNvPr>
          <p:cNvPicPr>
            <a:picLocks noChangeAspect="1"/>
          </p:cNvPicPr>
          <p:nvPr/>
        </p:nvPicPr>
        <p:blipFill>
          <a:blip r:embed="rId3"/>
          <a:stretch>
            <a:fillRect/>
          </a:stretch>
        </p:blipFill>
        <p:spPr>
          <a:xfrm>
            <a:off x="248184" y="883411"/>
            <a:ext cx="10424496" cy="3183621"/>
          </a:xfrm>
          <a:prstGeom prst="rect">
            <a:avLst/>
          </a:prstGeom>
        </p:spPr>
      </p:pic>
      <p:sp>
        <p:nvSpPr>
          <p:cNvPr id="43" name="TextBox 19">
            <a:extLst>
              <a:ext uri="{FF2B5EF4-FFF2-40B4-BE49-F238E27FC236}">
                <a16:creationId xmlns:a16="http://schemas.microsoft.com/office/drawing/2014/main" id="{19C5EF32-9A46-0E48-9797-7B917DD2251F}"/>
              </a:ext>
            </a:extLst>
          </p:cNvPr>
          <p:cNvSpPr txBox="1">
            <a:spLocks noChangeArrowheads="1"/>
          </p:cNvSpPr>
          <p:nvPr/>
        </p:nvSpPr>
        <p:spPr bwMode="auto">
          <a:xfrm>
            <a:off x="603200" y="21404361"/>
            <a:ext cx="11403324" cy="431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dirty="0">
                <a:latin typeface="Arial" panose="020B0604020202020204" pitchFamily="34" charset="0"/>
                <a:cs typeface="Arial" panose="020B0604020202020204" pitchFamily="34" charset="0"/>
              </a:rPr>
              <a:t>All participants (N =</a:t>
            </a:r>
            <a:r>
              <a:rPr lang="zh-CN" altLang="en-US" sz="3600" dirty="0">
                <a:latin typeface="Arial" panose="020B0604020202020204" pitchFamily="34" charset="0"/>
                <a:cs typeface="Arial" panose="020B0604020202020204" pitchFamily="34" charset="0"/>
              </a:rPr>
              <a:t> </a:t>
            </a:r>
            <a:r>
              <a:rPr lang="en-US" altLang="zh-CN" sz="3600" dirty="0">
                <a:latin typeface="Arial" panose="020B0604020202020204" pitchFamily="34" charset="0"/>
                <a:cs typeface="Arial" panose="020B0604020202020204" pitchFamily="34" charset="0"/>
              </a:rPr>
              <a:t>755</a:t>
            </a:r>
            <a:r>
              <a:rPr lang="en-US" sz="3600" dirty="0">
                <a:latin typeface="Arial" panose="020B0604020202020204" pitchFamily="34" charset="0"/>
                <a:cs typeface="Arial" panose="020B0604020202020204" pitchFamily="34" charset="0"/>
              </a:rPr>
              <a:t>) were recruited from Wilmot Cancer Center and Highland Hospital by geriatric polypharmacy team. Patients needed to be over age 75 and diagnosed with certain types of cancers to be qualified for this study. Demographic information, financial and social status, and clinical data were collected for data analysis.</a:t>
            </a:r>
          </a:p>
        </p:txBody>
      </p:sp>
      <p:pic>
        <p:nvPicPr>
          <p:cNvPr id="12" name="Picture 11">
            <a:extLst>
              <a:ext uri="{FF2B5EF4-FFF2-40B4-BE49-F238E27FC236}">
                <a16:creationId xmlns:a16="http://schemas.microsoft.com/office/drawing/2014/main" id="{AF12019E-4966-E44A-BF6E-C52C2C544FEB}"/>
              </a:ext>
            </a:extLst>
          </p:cNvPr>
          <p:cNvPicPr>
            <a:picLocks noChangeAspect="1"/>
          </p:cNvPicPr>
          <p:nvPr/>
        </p:nvPicPr>
        <p:blipFill>
          <a:blip r:embed="rId4"/>
          <a:stretch>
            <a:fillRect/>
          </a:stretch>
        </p:blipFill>
        <p:spPr>
          <a:xfrm>
            <a:off x="22900176" y="17881216"/>
            <a:ext cx="10254596" cy="7447472"/>
          </a:xfrm>
          <a:prstGeom prst="rect">
            <a:avLst/>
          </a:prstGeom>
        </p:spPr>
      </p:pic>
      <p:pic>
        <p:nvPicPr>
          <p:cNvPr id="14" name="Picture 13">
            <a:extLst>
              <a:ext uri="{FF2B5EF4-FFF2-40B4-BE49-F238E27FC236}">
                <a16:creationId xmlns:a16="http://schemas.microsoft.com/office/drawing/2014/main" id="{3418320D-0722-FD42-A279-B5A242B83A79}"/>
              </a:ext>
            </a:extLst>
          </p:cNvPr>
          <p:cNvPicPr>
            <a:picLocks noChangeAspect="1"/>
          </p:cNvPicPr>
          <p:nvPr/>
        </p:nvPicPr>
        <p:blipFill>
          <a:blip r:embed="rId5"/>
          <a:stretch>
            <a:fillRect/>
          </a:stretch>
        </p:blipFill>
        <p:spPr>
          <a:xfrm>
            <a:off x="22969410" y="25328687"/>
            <a:ext cx="9907484" cy="7090651"/>
          </a:xfrm>
          <a:prstGeom prst="rect">
            <a:avLst/>
          </a:prstGeom>
        </p:spPr>
      </p:pic>
      <p:sp>
        <p:nvSpPr>
          <p:cNvPr id="50" name="TextBox 19">
            <a:extLst>
              <a:ext uri="{FF2B5EF4-FFF2-40B4-BE49-F238E27FC236}">
                <a16:creationId xmlns:a16="http://schemas.microsoft.com/office/drawing/2014/main" id="{01494825-BD49-4841-A26C-AA1CFF01DF82}"/>
              </a:ext>
            </a:extLst>
          </p:cNvPr>
          <p:cNvSpPr txBox="1">
            <a:spLocks noChangeArrowheads="1"/>
          </p:cNvSpPr>
          <p:nvPr/>
        </p:nvSpPr>
        <p:spPr bwMode="auto">
          <a:xfrm>
            <a:off x="33460803" y="13690885"/>
            <a:ext cx="10182615" cy="75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700" dirty="0">
                <a:latin typeface="Arial" panose="020B0604020202020204" pitchFamily="34" charset="0"/>
                <a:cs typeface="Arial" panose="020B0604020202020204" pitchFamily="34" charset="0"/>
              </a:rPr>
              <a:t>To the best of our knowledge, this is the first study that used machine learning algorithms like random forest and MLP for predicting the falling rate among the aging cancer population. Meanwhile, our model performance is much better compared to most of the previous studies using other predictive models like regression model. Our study shows that machine learning has large predictive power and potential in future clinical study. Meanwhile, we would want to optimize the model by further improving its specificity in the future.</a:t>
            </a:r>
          </a:p>
        </p:txBody>
      </p:sp>
      <p:pic>
        <p:nvPicPr>
          <p:cNvPr id="48" name="Picture 47">
            <a:extLst>
              <a:ext uri="{FF2B5EF4-FFF2-40B4-BE49-F238E27FC236}">
                <a16:creationId xmlns:a16="http://schemas.microsoft.com/office/drawing/2014/main" id="{D7FBCCBD-F4EF-B742-BD56-F482891BC472}"/>
              </a:ext>
            </a:extLst>
          </p:cNvPr>
          <p:cNvPicPr>
            <a:picLocks noChangeAspect="1"/>
          </p:cNvPicPr>
          <p:nvPr/>
        </p:nvPicPr>
        <p:blipFill>
          <a:blip r:embed="rId6"/>
          <a:stretch>
            <a:fillRect/>
          </a:stretch>
        </p:blipFill>
        <p:spPr>
          <a:xfrm>
            <a:off x="12776295" y="6877764"/>
            <a:ext cx="9623493" cy="8627320"/>
          </a:xfrm>
          <a:prstGeom prst="rect">
            <a:avLst/>
          </a:prstGeom>
        </p:spPr>
      </p:pic>
      <p:sp>
        <p:nvSpPr>
          <p:cNvPr id="55" name="TextBox 19">
            <a:extLst>
              <a:ext uri="{FF2B5EF4-FFF2-40B4-BE49-F238E27FC236}">
                <a16:creationId xmlns:a16="http://schemas.microsoft.com/office/drawing/2014/main" id="{C704C1AE-4A64-A743-9DAF-446C83E8B348}"/>
              </a:ext>
            </a:extLst>
          </p:cNvPr>
          <p:cNvSpPr txBox="1">
            <a:spLocks noChangeArrowheads="1"/>
          </p:cNvSpPr>
          <p:nvPr/>
        </p:nvSpPr>
        <p:spPr bwMode="auto">
          <a:xfrm>
            <a:off x="33566096" y="22880346"/>
            <a:ext cx="9997218" cy="248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500" dirty="0">
                <a:latin typeface="+mj-lt"/>
                <a:cs typeface="Times New Roman" panose="02020603050405020304" pitchFamily="18" charset="0"/>
              </a:rPr>
              <a:t>We thanked </a:t>
            </a:r>
            <a:r>
              <a:rPr lang="en-US" sz="3500" dirty="0" err="1">
                <a:latin typeface="+mj-lt"/>
                <a:cs typeface="Times New Roman" panose="02020603050405020304" pitchFamily="18" charset="0"/>
              </a:rPr>
              <a:t>Amita</a:t>
            </a:r>
            <a:r>
              <a:rPr lang="en-US" sz="3500" dirty="0">
                <a:latin typeface="+mj-lt"/>
                <a:cs typeface="Times New Roman" panose="02020603050405020304" pitchFamily="18" charset="0"/>
              </a:rPr>
              <a:t> </a:t>
            </a:r>
            <a:r>
              <a:rPr lang="en-US" sz="3500" dirty="0" err="1">
                <a:cs typeface="Times New Roman" panose="02020603050405020304" pitchFamily="18" charset="0"/>
              </a:rPr>
              <a:t>Patil</a:t>
            </a:r>
            <a:r>
              <a:rPr lang="en-US" sz="3500" dirty="0">
                <a:latin typeface="+mj-lt"/>
                <a:cs typeface="Times New Roman" panose="02020603050405020304" pitchFamily="18" charset="0"/>
              </a:rPr>
              <a:t>, Spencer </a:t>
            </a:r>
            <a:r>
              <a:rPr lang="en-US" sz="3500" dirty="0" err="1">
                <a:latin typeface="+mj-lt"/>
                <a:cs typeface="Times New Roman" panose="02020603050405020304" pitchFamily="18" charset="0"/>
              </a:rPr>
              <a:t>Obrecht</a:t>
            </a:r>
            <a:r>
              <a:rPr lang="en-US" sz="3500" dirty="0">
                <a:latin typeface="+mj-lt"/>
                <a:cs typeface="Times New Roman" panose="02020603050405020304" pitchFamily="18" charset="0"/>
              </a:rPr>
              <a:t>, M.S., along with the polypharmacy team from Wilmot Cancer Center for sponsoring and supporting us to finish this project.</a:t>
            </a:r>
          </a:p>
        </p:txBody>
      </p:sp>
      <p:sp>
        <p:nvSpPr>
          <p:cNvPr id="60" name="TextBox 19">
            <a:extLst>
              <a:ext uri="{FF2B5EF4-FFF2-40B4-BE49-F238E27FC236}">
                <a16:creationId xmlns:a16="http://schemas.microsoft.com/office/drawing/2014/main" id="{1E9DCD21-FD08-C74D-81E3-B5C4013EFB82}"/>
              </a:ext>
            </a:extLst>
          </p:cNvPr>
          <p:cNvSpPr txBox="1">
            <a:spLocks noChangeArrowheads="1"/>
          </p:cNvSpPr>
          <p:nvPr/>
        </p:nvSpPr>
        <p:spPr bwMode="auto">
          <a:xfrm>
            <a:off x="33646200" y="26936832"/>
            <a:ext cx="10293287" cy="4862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3100" dirty="0"/>
              <a:t>1. CDC. Fatalities and Injuries from Falls Among Older Adults -- United States, 1993-2003 and 2001-2005. Morbidity and Mortality Weekly Report. 2006; 55(45):1221–4. [PubMed: 17108890] </a:t>
            </a:r>
          </a:p>
          <a:p>
            <a:r>
              <a:rPr lang="en-US" sz="3100" dirty="0"/>
              <a:t>2. Ganz DA, Bao Y, </a:t>
            </a:r>
            <a:r>
              <a:rPr lang="en-US" sz="3100" dirty="0" err="1"/>
              <a:t>Shekelle</a:t>
            </a:r>
            <a:r>
              <a:rPr lang="en-US" sz="3100" dirty="0"/>
              <a:t> PG, Rubenstein LZ. Will my patient fall? JAMA: The Journal of the American Medical Association. 2007; 297(1):77–86. </a:t>
            </a:r>
          </a:p>
          <a:p>
            <a:r>
              <a:rPr lang="en-US" sz="3100" dirty="0"/>
              <a:t>3. Tinetti ME, Williams CS. Falls, injuries due to falls, and the risk of admission to a nursing home. N </a:t>
            </a:r>
            <a:r>
              <a:rPr lang="en-US" sz="3100" dirty="0" err="1"/>
              <a:t>Engl</a:t>
            </a:r>
            <a:r>
              <a:rPr lang="en-US" sz="3100" dirty="0"/>
              <a:t> J Med. 1997; 337(18):1279–84. [PubMed: 9345078] </a:t>
            </a:r>
          </a:p>
        </p:txBody>
      </p:sp>
      <p:sp>
        <p:nvSpPr>
          <p:cNvPr id="37" name="Rectangle 4">
            <a:extLst>
              <a:ext uri="{FF2B5EF4-FFF2-40B4-BE49-F238E27FC236}">
                <a16:creationId xmlns:a16="http://schemas.microsoft.com/office/drawing/2014/main" id="{58578FDC-B5F2-AC45-9A22-26AD70B58CBA}"/>
              </a:ext>
            </a:extLst>
          </p:cNvPr>
          <p:cNvSpPr>
            <a:spLocks noChangeArrowheads="1"/>
          </p:cNvSpPr>
          <p:nvPr/>
        </p:nvSpPr>
        <p:spPr bwMode="auto">
          <a:xfrm>
            <a:off x="514781" y="5224975"/>
            <a:ext cx="11270204" cy="1074028"/>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dirty="0"/>
          </a:p>
        </p:txBody>
      </p:sp>
      <p:sp>
        <p:nvSpPr>
          <p:cNvPr id="7" name="TextBox 6">
            <a:extLst>
              <a:ext uri="{FF2B5EF4-FFF2-40B4-BE49-F238E27FC236}">
                <a16:creationId xmlns:a16="http://schemas.microsoft.com/office/drawing/2014/main" id="{4FFD1D9C-5492-AE48-9B67-06B9009D6485}"/>
              </a:ext>
            </a:extLst>
          </p:cNvPr>
          <p:cNvSpPr txBox="1"/>
          <p:nvPr/>
        </p:nvSpPr>
        <p:spPr>
          <a:xfrm>
            <a:off x="3128879" y="5308310"/>
            <a:ext cx="5486400" cy="784830"/>
          </a:xfrm>
          <a:prstGeom prst="rect">
            <a:avLst/>
          </a:prstGeom>
          <a:noFill/>
        </p:spPr>
        <p:txBody>
          <a:bodyPr wrap="square" rtlCol="0">
            <a:spAutoFit/>
          </a:bodyPr>
          <a:lstStyle/>
          <a:p>
            <a:pPr algn="ctr"/>
            <a:r>
              <a:rPr lang="en-US" dirty="0">
                <a:solidFill>
                  <a:schemeClr val="bg1"/>
                </a:solidFill>
              </a:rPr>
              <a:t>1. </a:t>
            </a:r>
            <a:r>
              <a:rPr lang="en-US" b="1" dirty="0">
                <a:solidFill>
                  <a:schemeClr val="bg1"/>
                </a:solidFill>
                <a:latin typeface="Adobe Garamond Pro Bold" panose="02020702060506020403" pitchFamily="18" charset="0"/>
              </a:rPr>
              <a:t>Introduction</a:t>
            </a:r>
          </a:p>
        </p:txBody>
      </p:sp>
      <p:sp>
        <p:nvSpPr>
          <p:cNvPr id="40" name="Rectangle 4">
            <a:extLst>
              <a:ext uri="{FF2B5EF4-FFF2-40B4-BE49-F238E27FC236}">
                <a16:creationId xmlns:a16="http://schemas.microsoft.com/office/drawing/2014/main" id="{65249828-A35C-6D4A-9E12-B85066DF08DF}"/>
              </a:ext>
            </a:extLst>
          </p:cNvPr>
          <p:cNvSpPr>
            <a:spLocks noChangeArrowheads="1"/>
          </p:cNvSpPr>
          <p:nvPr/>
        </p:nvSpPr>
        <p:spPr bwMode="auto">
          <a:xfrm>
            <a:off x="514781" y="20124861"/>
            <a:ext cx="11486059" cy="1085170"/>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dirty="0"/>
          </a:p>
        </p:txBody>
      </p:sp>
      <p:sp>
        <p:nvSpPr>
          <p:cNvPr id="42" name="TextBox 41">
            <a:extLst>
              <a:ext uri="{FF2B5EF4-FFF2-40B4-BE49-F238E27FC236}">
                <a16:creationId xmlns:a16="http://schemas.microsoft.com/office/drawing/2014/main" id="{BA37D4BA-AF10-8A4B-A639-4437936BE43D}"/>
              </a:ext>
            </a:extLst>
          </p:cNvPr>
          <p:cNvSpPr txBox="1"/>
          <p:nvPr/>
        </p:nvSpPr>
        <p:spPr>
          <a:xfrm>
            <a:off x="3555978" y="20270037"/>
            <a:ext cx="5486400" cy="784830"/>
          </a:xfrm>
          <a:prstGeom prst="rect">
            <a:avLst/>
          </a:prstGeom>
          <a:noFill/>
        </p:spPr>
        <p:txBody>
          <a:bodyPr wrap="square" rtlCol="0">
            <a:spAutoFit/>
          </a:bodyPr>
          <a:lstStyle/>
          <a:p>
            <a:pPr algn="ctr"/>
            <a:r>
              <a:rPr lang="en-US" b="1" dirty="0">
                <a:solidFill>
                  <a:schemeClr val="bg1"/>
                </a:solidFill>
                <a:latin typeface="Adobe Garamond Pro Bold" panose="02020702060506020403" pitchFamily="18" charset="0"/>
              </a:rPr>
              <a:t>2. Data Collection</a:t>
            </a:r>
          </a:p>
        </p:txBody>
      </p:sp>
      <p:pic>
        <p:nvPicPr>
          <p:cNvPr id="16" name="Picture 15">
            <a:extLst>
              <a:ext uri="{FF2B5EF4-FFF2-40B4-BE49-F238E27FC236}">
                <a16:creationId xmlns:a16="http://schemas.microsoft.com/office/drawing/2014/main" id="{678D1C7B-32FE-6342-8F71-F759AE575985}"/>
              </a:ext>
            </a:extLst>
          </p:cNvPr>
          <p:cNvPicPr>
            <a:picLocks noChangeAspect="1"/>
          </p:cNvPicPr>
          <p:nvPr/>
        </p:nvPicPr>
        <p:blipFill>
          <a:blip r:embed="rId7"/>
          <a:stretch>
            <a:fillRect/>
          </a:stretch>
        </p:blipFill>
        <p:spPr>
          <a:xfrm>
            <a:off x="226781" y="25715134"/>
            <a:ext cx="11486059" cy="6170197"/>
          </a:xfrm>
          <a:prstGeom prst="rect">
            <a:avLst/>
          </a:prstGeom>
        </p:spPr>
      </p:pic>
      <p:sp>
        <p:nvSpPr>
          <p:cNvPr id="45" name="Rectangle 4">
            <a:extLst>
              <a:ext uri="{FF2B5EF4-FFF2-40B4-BE49-F238E27FC236}">
                <a16:creationId xmlns:a16="http://schemas.microsoft.com/office/drawing/2014/main" id="{2DAF1950-898A-9041-86FC-48F1466F32F1}"/>
              </a:ext>
            </a:extLst>
          </p:cNvPr>
          <p:cNvSpPr>
            <a:spLocks noChangeArrowheads="1"/>
          </p:cNvSpPr>
          <p:nvPr/>
        </p:nvSpPr>
        <p:spPr bwMode="auto">
          <a:xfrm>
            <a:off x="12351175" y="5199434"/>
            <a:ext cx="10159175" cy="1074028"/>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dirty="0"/>
          </a:p>
        </p:txBody>
      </p:sp>
      <p:sp>
        <p:nvSpPr>
          <p:cNvPr id="46" name="TextBox 45">
            <a:extLst>
              <a:ext uri="{FF2B5EF4-FFF2-40B4-BE49-F238E27FC236}">
                <a16:creationId xmlns:a16="http://schemas.microsoft.com/office/drawing/2014/main" id="{DF5B6CCB-4F50-4445-B90D-B52C6EF20AE5}"/>
              </a:ext>
            </a:extLst>
          </p:cNvPr>
          <p:cNvSpPr txBox="1"/>
          <p:nvPr/>
        </p:nvSpPr>
        <p:spPr>
          <a:xfrm>
            <a:off x="14361480" y="5370583"/>
            <a:ext cx="6453122" cy="784830"/>
          </a:xfrm>
          <a:prstGeom prst="rect">
            <a:avLst/>
          </a:prstGeom>
          <a:noFill/>
        </p:spPr>
        <p:txBody>
          <a:bodyPr wrap="square" rtlCol="0">
            <a:spAutoFit/>
          </a:bodyPr>
          <a:lstStyle/>
          <a:p>
            <a:pPr algn="ctr"/>
            <a:r>
              <a:rPr lang="en-US" b="1" dirty="0">
                <a:solidFill>
                  <a:schemeClr val="bg1"/>
                </a:solidFill>
                <a:latin typeface="Adobe Garamond Pro Bold" panose="02020702060506020403" pitchFamily="18" charset="0"/>
              </a:rPr>
              <a:t>3. Feature Selection</a:t>
            </a:r>
          </a:p>
        </p:txBody>
      </p:sp>
      <p:sp>
        <p:nvSpPr>
          <p:cNvPr id="47" name="Rectangle 4">
            <a:extLst>
              <a:ext uri="{FF2B5EF4-FFF2-40B4-BE49-F238E27FC236}">
                <a16:creationId xmlns:a16="http://schemas.microsoft.com/office/drawing/2014/main" id="{2A1F0725-AEEB-684E-9ABF-04B91038B11C}"/>
              </a:ext>
            </a:extLst>
          </p:cNvPr>
          <p:cNvSpPr>
            <a:spLocks noChangeArrowheads="1"/>
          </p:cNvSpPr>
          <p:nvPr/>
        </p:nvSpPr>
        <p:spPr bwMode="auto">
          <a:xfrm>
            <a:off x="12417848" y="23524350"/>
            <a:ext cx="10406128" cy="1074028"/>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dirty="0"/>
          </a:p>
        </p:txBody>
      </p:sp>
      <p:sp>
        <p:nvSpPr>
          <p:cNvPr id="49" name="TextBox 48">
            <a:extLst>
              <a:ext uri="{FF2B5EF4-FFF2-40B4-BE49-F238E27FC236}">
                <a16:creationId xmlns:a16="http://schemas.microsoft.com/office/drawing/2014/main" id="{860B1EC4-DF8D-6445-9B00-CF47EAF7B64E}"/>
              </a:ext>
            </a:extLst>
          </p:cNvPr>
          <p:cNvSpPr txBox="1"/>
          <p:nvPr/>
        </p:nvSpPr>
        <p:spPr>
          <a:xfrm>
            <a:off x="13449788" y="23652987"/>
            <a:ext cx="8342247" cy="784830"/>
          </a:xfrm>
          <a:prstGeom prst="rect">
            <a:avLst/>
          </a:prstGeom>
          <a:noFill/>
        </p:spPr>
        <p:txBody>
          <a:bodyPr wrap="square" rtlCol="0">
            <a:spAutoFit/>
          </a:bodyPr>
          <a:lstStyle/>
          <a:p>
            <a:pPr algn="ctr"/>
            <a:r>
              <a:rPr lang="en-US" b="1" dirty="0">
                <a:solidFill>
                  <a:schemeClr val="bg1"/>
                </a:solidFill>
                <a:latin typeface="Adobe Garamond Pro Bold" panose="02020702060506020403" pitchFamily="18" charset="0"/>
              </a:rPr>
              <a:t>4. Resampling Technique</a:t>
            </a:r>
          </a:p>
        </p:txBody>
      </p:sp>
      <p:pic>
        <p:nvPicPr>
          <p:cNvPr id="18" name="Picture 17">
            <a:extLst>
              <a:ext uri="{FF2B5EF4-FFF2-40B4-BE49-F238E27FC236}">
                <a16:creationId xmlns:a16="http://schemas.microsoft.com/office/drawing/2014/main" id="{7F3CBDED-8FC6-1243-B9F2-E0B96BE4CE55}"/>
              </a:ext>
            </a:extLst>
          </p:cNvPr>
          <p:cNvPicPr>
            <a:picLocks noChangeAspect="1"/>
          </p:cNvPicPr>
          <p:nvPr/>
        </p:nvPicPr>
        <p:blipFill>
          <a:blip r:embed="rId8"/>
          <a:stretch>
            <a:fillRect/>
          </a:stretch>
        </p:blipFill>
        <p:spPr>
          <a:xfrm>
            <a:off x="11619190" y="25062085"/>
            <a:ext cx="11723178" cy="6050297"/>
          </a:xfrm>
          <a:prstGeom prst="rect">
            <a:avLst/>
          </a:prstGeom>
        </p:spPr>
      </p:pic>
      <p:pic>
        <p:nvPicPr>
          <p:cNvPr id="20" name="Picture 19">
            <a:extLst>
              <a:ext uri="{FF2B5EF4-FFF2-40B4-BE49-F238E27FC236}">
                <a16:creationId xmlns:a16="http://schemas.microsoft.com/office/drawing/2014/main" id="{A904EAC2-6617-4D44-9BC0-C9C31E625561}"/>
              </a:ext>
            </a:extLst>
          </p:cNvPr>
          <p:cNvPicPr>
            <a:picLocks noChangeAspect="1"/>
          </p:cNvPicPr>
          <p:nvPr/>
        </p:nvPicPr>
        <p:blipFill>
          <a:blip r:embed="rId9"/>
          <a:stretch>
            <a:fillRect/>
          </a:stretch>
        </p:blipFill>
        <p:spPr>
          <a:xfrm>
            <a:off x="22510350" y="5226170"/>
            <a:ext cx="11137518" cy="5219700"/>
          </a:xfrm>
          <a:prstGeom prst="rect">
            <a:avLst/>
          </a:prstGeom>
        </p:spPr>
      </p:pic>
      <p:sp>
        <p:nvSpPr>
          <p:cNvPr id="53" name="Rectangle 4">
            <a:extLst>
              <a:ext uri="{FF2B5EF4-FFF2-40B4-BE49-F238E27FC236}">
                <a16:creationId xmlns:a16="http://schemas.microsoft.com/office/drawing/2014/main" id="{05932C5A-2F90-224C-BED2-DCF2C9745FDD}"/>
              </a:ext>
            </a:extLst>
          </p:cNvPr>
          <p:cNvSpPr>
            <a:spLocks noChangeArrowheads="1"/>
          </p:cNvSpPr>
          <p:nvPr/>
        </p:nvSpPr>
        <p:spPr bwMode="auto">
          <a:xfrm>
            <a:off x="22701511" y="11193988"/>
            <a:ext cx="9972780" cy="1074028"/>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dirty="0"/>
          </a:p>
        </p:txBody>
      </p:sp>
      <p:sp>
        <p:nvSpPr>
          <p:cNvPr id="54" name="TextBox 53">
            <a:extLst>
              <a:ext uri="{FF2B5EF4-FFF2-40B4-BE49-F238E27FC236}">
                <a16:creationId xmlns:a16="http://schemas.microsoft.com/office/drawing/2014/main" id="{AE8FB80D-9F56-634F-9D56-7F72CFEDCBE4}"/>
              </a:ext>
            </a:extLst>
          </p:cNvPr>
          <p:cNvSpPr txBox="1"/>
          <p:nvPr/>
        </p:nvSpPr>
        <p:spPr>
          <a:xfrm>
            <a:off x="25181898" y="11383536"/>
            <a:ext cx="5035927" cy="784830"/>
          </a:xfrm>
          <a:prstGeom prst="rect">
            <a:avLst/>
          </a:prstGeom>
          <a:noFill/>
        </p:spPr>
        <p:txBody>
          <a:bodyPr wrap="square" rtlCol="0">
            <a:spAutoFit/>
          </a:bodyPr>
          <a:lstStyle/>
          <a:p>
            <a:pPr algn="ctr"/>
            <a:r>
              <a:rPr lang="en-US" b="1" dirty="0">
                <a:solidFill>
                  <a:schemeClr val="bg1"/>
                </a:solidFill>
                <a:latin typeface="Adobe Garamond Pro Bold" panose="02020702060506020403" pitchFamily="18" charset="0"/>
              </a:rPr>
              <a:t>5. Results</a:t>
            </a:r>
          </a:p>
        </p:txBody>
      </p:sp>
      <p:pic>
        <p:nvPicPr>
          <p:cNvPr id="23" name="Picture 22">
            <a:extLst>
              <a:ext uri="{FF2B5EF4-FFF2-40B4-BE49-F238E27FC236}">
                <a16:creationId xmlns:a16="http://schemas.microsoft.com/office/drawing/2014/main" id="{92731688-F4B9-B548-B9DC-F8D8D1B2FE49}"/>
              </a:ext>
            </a:extLst>
          </p:cNvPr>
          <p:cNvPicPr>
            <a:picLocks noChangeAspect="1"/>
          </p:cNvPicPr>
          <p:nvPr/>
        </p:nvPicPr>
        <p:blipFill>
          <a:blip r:embed="rId10"/>
          <a:stretch>
            <a:fillRect/>
          </a:stretch>
        </p:blipFill>
        <p:spPr>
          <a:xfrm>
            <a:off x="33403639" y="5260344"/>
            <a:ext cx="9972780" cy="6609411"/>
          </a:xfrm>
          <a:prstGeom prst="rect">
            <a:avLst/>
          </a:prstGeom>
        </p:spPr>
      </p:pic>
      <p:sp>
        <p:nvSpPr>
          <p:cNvPr id="56" name="Rectangle 4">
            <a:extLst>
              <a:ext uri="{FF2B5EF4-FFF2-40B4-BE49-F238E27FC236}">
                <a16:creationId xmlns:a16="http://schemas.microsoft.com/office/drawing/2014/main" id="{7923E5D3-1397-F44C-8C21-DCDE575666E9}"/>
              </a:ext>
            </a:extLst>
          </p:cNvPr>
          <p:cNvSpPr>
            <a:spLocks noChangeArrowheads="1"/>
          </p:cNvSpPr>
          <p:nvPr/>
        </p:nvSpPr>
        <p:spPr bwMode="auto">
          <a:xfrm>
            <a:off x="33562593" y="12166566"/>
            <a:ext cx="9918120" cy="1074028"/>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dirty="0"/>
          </a:p>
        </p:txBody>
      </p:sp>
      <p:sp>
        <p:nvSpPr>
          <p:cNvPr id="61" name="TextBox 60">
            <a:extLst>
              <a:ext uri="{FF2B5EF4-FFF2-40B4-BE49-F238E27FC236}">
                <a16:creationId xmlns:a16="http://schemas.microsoft.com/office/drawing/2014/main" id="{92081C1C-097A-3842-819D-B3D0C892508E}"/>
              </a:ext>
            </a:extLst>
          </p:cNvPr>
          <p:cNvSpPr txBox="1"/>
          <p:nvPr/>
        </p:nvSpPr>
        <p:spPr>
          <a:xfrm>
            <a:off x="35970785" y="12307776"/>
            <a:ext cx="5035927" cy="784830"/>
          </a:xfrm>
          <a:prstGeom prst="rect">
            <a:avLst/>
          </a:prstGeom>
          <a:noFill/>
        </p:spPr>
        <p:txBody>
          <a:bodyPr wrap="square" rtlCol="0">
            <a:spAutoFit/>
          </a:bodyPr>
          <a:lstStyle/>
          <a:p>
            <a:pPr algn="ctr"/>
            <a:r>
              <a:rPr lang="en-US" altLang="zh-CN" b="1" dirty="0">
                <a:solidFill>
                  <a:schemeClr val="bg1"/>
                </a:solidFill>
                <a:latin typeface="Adobe Garamond Pro Bold" panose="02020702060506020403" pitchFamily="18" charset="0"/>
              </a:rPr>
              <a:t>6.</a:t>
            </a:r>
            <a:r>
              <a:rPr lang="en-US" b="1" dirty="0">
                <a:solidFill>
                  <a:schemeClr val="bg1"/>
                </a:solidFill>
                <a:latin typeface="Adobe Garamond Pro Bold" panose="02020702060506020403" pitchFamily="18" charset="0"/>
              </a:rPr>
              <a:t> Conclusion</a:t>
            </a:r>
          </a:p>
        </p:txBody>
      </p:sp>
      <p:sp>
        <p:nvSpPr>
          <p:cNvPr id="62" name="Rectangle 4">
            <a:extLst>
              <a:ext uri="{FF2B5EF4-FFF2-40B4-BE49-F238E27FC236}">
                <a16:creationId xmlns:a16="http://schemas.microsoft.com/office/drawing/2014/main" id="{2A9211CA-09E3-8246-B5BF-9A1A2D2FE03C}"/>
              </a:ext>
            </a:extLst>
          </p:cNvPr>
          <p:cNvSpPr>
            <a:spLocks noChangeArrowheads="1"/>
          </p:cNvSpPr>
          <p:nvPr/>
        </p:nvSpPr>
        <p:spPr bwMode="auto">
          <a:xfrm>
            <a:off x="33529691" y="21502107"/>
            <a:ext cx="9918120" cy="1074028"/>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dirty="0"/>
          </a:p>
        </p:txBody>
      </p:sp>
      <p:sp>
        <p:nvSpPr>
          <p:cNvPr id="63" name="TextBox 62">
            <a:extLst>
              <a:ext uri="{FF2B5EF4-FFF2-40B4-BE49-F238E27FC236}">
                <a16:creationId xmlns:a16="http://schemas.microsoft.com/office/drawing/2014/main" id="{ADD69572-7C03-D74D-88E9-D7B54F5CC919}"/>
              </a:ext>
            </a:extLst>
          </p:cNvPr>
          <p:cNvSpPr txBox="1"/>
          <p:nvPr/>
        </p:nvSpPr>
        <p:spPr>
          <a:xfrm>
            <a:off x="35708935" y="21646706"/>
            <a:ext cx="6167815" cy="784830"/>
          </a:xfrm>
          <a:prstGeom prst="rect">
            <a:avLst/>
          </a:prstGeom>
          <a:noFill/>
        </p:spPr>
        <p:txBody>
          <a:bodyPr wrap="square" rtlCol="0">
            <a:spAutoFit/>
          </a:bodyPr>
          <a:lstStyle/>
          <a:p>
            <a:pPr algn="ctr"/>
            <a:r>
              <a:rPr lang="en-US" b="1" dirty="0">
                <a:solidFill>
                  <a:schemeClr val="bg1"/>
                </a:solidFill>
                <a:latin typeface="Adobe Garamond Pro Bold" panose="02020702060506020403" pitchFamily="18" charset="0"/>
              </a:rPr>
              <a:t>7. Acknowledgements</a:t>
            </a:r>
          </a:p>
        </p:txBody>
      </p:sp>
      <p:sp>
        <p:nvSpPr>
          <p:cNvPr id="64" name="Rectangle 4">
            <a:extLst>
              <a:ext uri="{FF2B5EF4-FFF2-40B4-BE49-F238E27FC236}">
                <a16:creationId xmlns:a16="http://schemas.microsoft.com/office/drawing/2014/main" id="{06CCE48B-D88E-8A49-8A6E-FD14E7F7A70C}"/>
              </a:ext>
            </a:extLst>
          </p:cNvPr>
          <p:cNvSpPr>
            <a:spLocks noChangeArrowheads="1"/>
          </p:cNvSpPr>
          <p:nvPr/>
        </p:nvSpPr>
        <p:spPr bwMode="auto">
          <a:xfrm>
            <a:off x="33524493" y="25584689"/>
            <a:ext cx="10080424" cy="1074028"/>
          </a:xfrm>
          <a:prstGeom prst="roundRect">
            <a:avLst/>
          </a:prstGeom>
          <a:solidFill>
            <a:srgbClr val="2A4A70"/>
          </a:solidFill>
          <a:ln>
            <a:noFill/>
          </a:ln>
        </p:spPr>
        <p:txBody>
          <a:bodyPr lIns="205740" tIns="102870" rIns="205740" bIns="102870" anchor="ctr"/>
          <a:lstStyle>
            <a:defPPr>
              <a:defRPr kern="1200" smtId="4294967295"/>
            </a:defPPr>
          </a:lstStyle>
          <a:p>
            <a:pPr algn="ctr" defTabSz="4703763">
              <a:lnSpc>
                <a:spcPct val="90000"/>
              </a:lnSpc>
            </a:pPr>
            <a:endParaRPr lang="en-US" sz="4900" i="1" dirty="0"/>
          </a:p>
        </p:txBody>
      </p:sp>
      <p:sp>
        <p:nvSpPr>
          <p:cNvPr id="65" name="TextBox 64">
            <a:extLst>
              <a:ext uri="{FF2B5EF4-FFF2-40B4-BE49-F238E27FC236}">
                <a16:creationId xmlns:a16="http://schemas.microsoft.com/office/drawing/2014/main" id="{B5C17F6D-C099-674C-A130-D7270814BB20}"/>
              </a:ext>
            </a:extLst>
          </p:cNvPr>
          <p:cNvSpPr txBox="1"/>
          <p:nvPr/>
        </p:nvSpPr>
        <p:spPr>
          <a:xfrm>
            <a:off x="35950907" y="25729288"/>
            <a:ext cx="5035927" cy="784830"/>
          </a:xfrm>
          <a:prstGeom prst="rect">
            <a:avLst/>
          </a:prstGeom>
          <a:noFill/>
        </p:spPr>
        <p:txBody>
          <a:bodyPr wrap="square" rtlCol="0">
            <a:spAutoFit/>
          </a:bodyPr>
          <a:lstStyle/>
          <a:p>
            <a:pPr algn="ctr"/>
            <a:r>
              <a:rPr lang="en-US" b="1" dirty="0">
                <a:solidFill>
                  <a:schemeClr val="bg1"/>
                </a:solidFill>
                <a:latin typeface="Adobe Garamond Pro Bold" panose="02020702060506020403" pitchFamily="18" charset="0"/>
              </a:rPr>
              <a:t>8. </a:t>
            </a:r>
            <a:r>
              <a:rPr lang="en-US" b="1">
                <a:solidFill>
                  <a:schemeClr val="bg1"/>
                </a:solidFill>
                <a:latin typeface="Adobe Garamond Pro Bold" panose="02020702060506020403" pitchFamily="18" charset="0"/>
              </a:rPr>
              <a:t>References</a:t>
            </a:r>
            <a:endParaRPr lang="en-US" b="1" dirty="0">
              <a:solidFill>
                <a:schemeClr val="bg1"/>
              </a:solidFill>
              <a:latin typeface="Adobe Garamond Pro Bold" panose="02020702060506020403" pitchFamily="18" charset="0"/>
            </a:endParaRPr>
          </a:p>
        </p:txBody>
      </p:sp>
      <p:pic>
        <p:nvPicPr>
          <p:cNvPr id="31" name="Picture 30">
            <a:extLst>
              <a:ext uri="{FF2B5EF4-FFF2-40B4-BE49-F238E27FC236}">
                <a16:creationId xmlns:a16="http://schemas.microsoft.com/office/drawing/2014/main" id="{1D9955E6-2963-BE40-959B-60D9211C3973}"/>
              </a:ext>
            </a:extLst>
          </p:cNvPr>
          <p:cNvPicPr>
            <a:picLocks noChangeAspect="1"/>
          </p:cNvPicPr>
          <p:nvPr/>
        </p:nvPicPr>
        <p:blipFill>
          <a:blip r:embed="rId11"/>
          <a:stretch>
            <a:fillRect/>
          </a:stretch>
        </p:blipFill>
        <p:spPr>
          <a:xfrm>
            <a:off x="22625750" y="12830444"/>
            <a:ext cx="9953165" cy="4973504"/>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batingdenim|09-2018"/>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6241</TotalTime>
  <Words>602</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Amaranth</vt:lpstr>
      <vt:lpstr>Adobe Garamond Pro Bold</vt:lpstr>
      <vt:lpstr>Arial</vt:lpstr>
      <vt:lpstr>Titillium Web</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Shen, Junchao</cp:lastModifiedBy>
  <cp:revision>68</cp:revision>
  <cp:lastPrinted>2019-05-01T19:20:44Z</cp:lastPrinted>
  <dcterms:modified xsi:type="dcterms:W3CDTF">2019-05-04T18:35:45Z</dcterms:modified>
  <cp:category>templates for scientific poster</cp:category>
</cp:coreProperties>
</file>